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60" r:id="rId3"/>
    <p:sldId id="258" r:id="rId4"/>
    <p:sldId id="257" r:id="rId5"/>
    <p:sldId id="259" r:id="rId6"/>
    <p:sldId id="261" r:id="rId7"/>
    <p:sldId id="271" r:id="rId8"/>
    <p:sldId id="262" r:id="rId9"/>
    <p:sldId id="263" r:id="rId10"/>
    <p:sldId id="266" r:id="rId11"/>
    <p:sldId id="267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837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236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6262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654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365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535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3502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5899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745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660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0278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51024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4879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2693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5062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3270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145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FE62E-4021-4E3F-862B-E3D9B3AF881C}" type="datetimeFigureOut">
              <a:rPr lang="ru-RU" smtClean="0"/>
              <a:pPr/>
              <a:t>26.12.2022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C8272-AFA4-4C44-9247-8B18FAE8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96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5097" y="3971839"/>
            <a:ext cx="11421292" cy="182509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Уважаемые </a:t>
            </a:r>
            <a:r>
              <a:rPr lang="ru-RU" sz="2800" dirty="0">
                <a:solidFill>
                  <a:srgbClr val="0070C0"/>
                </a:solidFill>
              </a:rPr>
              <a:t>родители</a:t>
            </a:r>
            <a:r>
              <a:rPr lang="ru-RU" sz="2800" dirty="0" smtClean="0">
                <a:solidFill>
                  <a:srgbClr val="0070C0"/>
                </a:solidFill>
              </a:rPr>
              <a:t>!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900" dirty="0" smtClean="0"/>
              <a:t/>
            </a:r>
            <a:br>
              <a:rPr lang="ru-RU" sz="900" dirty="0" smtClean="0"/>
            </a:br>
            <a:r>
              <a:rPr lang="ru-RU" sz="2800" dirty="0" smtClean="0">
                <a:solidFill>
                  <a:srgbClr val="7030A0"/>
                </a:solidFill>
              </a:rPr>
              <a:t>Здоровье </a:t>
            </a:r>
            <a:r>
              <a:rPr lang="ru-RU" sz="2800" dirty="0">
                <a:solidFill>
                  <a:srgbClr val="7030A0"/>
                </a:solidFill>
              </a:rPr>
              <a:t>Ваших детей изначально является Вашей зоной ответственности. </a:t>
            </a:r>
            <a:r>
              <a:rPr lang="ru-RU" sz="800" dirty="0" smtClean="0">
                <a:solidFill>
                  <a:srgbClr val="7030A0"/>
                </a:solidFill>
              </a:rPr>
              <a:t/>
            </a:r>
            <a:br>
              <a:rPr lang="ru-RU" sz="800" dirty="0" smtClean="0">
                <a:solidFill>
                  <a:srgbClr val="7030A0"/>
                </a:solidFill>
              </a:rPr>
            </a:br>
            <a:r>
              <a:rPr lang="ru-RU" sz="800" dirty="0" smtClean="0">
                <a:solidFill>
                  <a:srgbClr val="7030A0"/>
                </a:solidFill>
              </a:rPr>
              <a:t/>
            </a:r>
            <a:br>
              <a:rPr lang="ru-RU" sz="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Ценности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установки и цели прежде всего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закладываются 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 семье. </a:t>
            </a:r>
            <a:r>
              <a:rPr lang="ru-RU" sz="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Ответственное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отношение к собственному здоровью у ребенка формируете Вы – своим собственным примером и теми знаниями, которые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Вы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вкладываете в ребенка!</a:t>
            </a:r>
            <a:br>
              <a:rPr lang="ru-RU" sz="2800" dirty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6702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13078" y="450957"/>
            <a:ext cx="1878922" cy="11949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6803" y="450957"/>
            <a:ext cx="7318394" cy="6332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54199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27" y="557347"/>
            <a:ext cx="8684380" cy="63006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44683" y="452846"/>
            <a:ext cx="1547317" cy="98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2729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9270" y="3550920"/>
            <a:ext cx="11355976" cy="1825096"/>
          </a:xfrm>
        </p:spPr>
        <p:txBody>
          <a:bodyPr>
            <a:noAutofit/>
          </a:bodyPr>
          <a:lstStyle/>
          <a:p>
            <a:pPr algn="ctr"/>
            <a:r>
              <a:rPr lang="ru-RU" sz="2600" dirty="0">
                <a:solidFill>
                  <a:schemeClr val="accent4">
                    <a:lumMod val="75000"/>
                  </a:schemeClr>
                </a:solidFill>
              </a:rPr>
              <a:t>Задача родителя объяснить подростку, что основная черта взрослого человека – ответственность за собственные поступки, за свою жизнь, </a:t>
            </a: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>в </a:t>
            </a:r>
            <a:r>
              <a:rPr lang="ru-RU" sz="2600" dirty="0">
                <a:solidFill>
                  <a:schemeClr val="accent4">
                    <a:lumMod val="75000"/>
                  </a:schemeClr>
                </a:solidFill>
              </a:rPr>
              <a:t>том числе и за здоровье. </a:t>
            </a: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Никто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не хочет попасть в зависимость от потребления химических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веществ.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Только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взрослый человек отвечает за свой выбор, прежде чем сделать какой-то шаг, он все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взвешивает</a:t>
            </a:r>
            <a:b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600" dirty="0">
                <a:solidFill>
                  <a:srgbClr val="0070C0"/>
                </a:solidFill>
              </a:rPr>
              <a:t>Умение самостоятельно принимать решения, не поддаваясь давлению других людей и оценивание своих поступков и их последствия — это путь к истинному взрослению.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086" y="230579"/>
            <a:ext cx="1626843" cy="103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1947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16183" y="642256"/>
            <a:ext cx="11355976" cy="1825096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Рекомендации психолога для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родителей:</a:t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b="1" i="1" dirty="0"/>
              <a:t/>
            </a:r>
            <a:br>
              <a:rPr lang="ru-RU" sz="2800" b="1" i="1" dirty="0"/>
            </a:b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53842" y="5215631"/>
            <a:ext cx="12805953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1. Общайтесь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друг с другом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rgbClr val="00B0F0"/>
                </a:solidFill>
              </a:rPr>
              <a:t>2. Выслушивайте </a:t>
            </a:r>
            <a:r>
              <a:rPr lang="ru-RU" sz="2000" b="1" dirty="0">
                <a:solidFill>
                  <a:srgbClr val="00B0F0"/>
                </a:solidFill>
              </a:rPr>
              <a:t>друг друга</a:t>
            </a:r>
            <a:r>
              <a:rPr lang="ru-RU" sz="2000" b="1" dirty="0" smtClean="0">
                <a:solidFill>
                  <a:srgbClr val="00B0F0"/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3.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Ставьте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себя на его место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rgbClr val="00B0F0"/>
                </a:solidFill>
              </a:rPr>
              <a:t>4. Проводите </a:t>
            </a:r>
            <a:r>
              <a:rPr lang="ru-RU" sz="2000" b="1" dirty="0">
                <a:solidFill>
                  <a:srgbClr val="00B0F0"/>
                </a:solidFill>
              </a:rPr>
              <a:t>время </a:t>
            </a:r>
            <a:r>
              <a:rPr lang="ru-RU" sz="2000" b="1" dirty="0" smtClean="0">
                <a:solidFill>
                  <a:srgbClr val="00B0F0"/>
                </a:solidFill>
              </a:rPr>
              <a:t>вместе.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5. Обратите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внимание на то, с кем общается ваш ребенок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rgbClr val="00B0F0"/>
                </a:solidFill>
              </a:rPr>
              <a:t>6. Помните</a:t>
            </a:r>
            <a:r>
              <a:rPr lang="ru-RU" sz="2000" b="1" dirty="0">
                <a:solidFill>
                  <a:srgbClr val="00B0F0"/>
                </a:solidFill>
              </a:rPr>
              <a:t>, что Ваш ребенок - личность</a:t>
            </a:r>
            <a:r>
              <a:rPr lang="ru-RU" sz="2000" b="1" dirty="0" smtClean="0">
                <a:solidFill>
                  <a:srgbClr val="00B0F0"/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7. Подавайте положительный пример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00B0F0"/>
                </a:solidFill>
              </a:rPr>
              <a:t>8. </a:t>
            </a:r>
            <a:r>
              <a:rPr lang="ru-RU" sz="2000" b="1" dirty="0" smtClean="0">
                <a:solidFill>
                  <a:srgbClr val="00B0F0"/>
                </a:solidFill>
              </a:rPr>
              <a:t>Помогайте </a:t>
            </a:r>
            <a:r>
              <a:rPr lang="ru-RU" sz="2000" b="1" dirty="0">
                <a:solidFill>
                  <a:srgbClr val="00B0F0"/>
                </a:solidFill>
              </a:rPr>
              <a:t>детям ставить реалистические цели. </a:t>
            </a:r>
            <a:endParaRPr lang="ru-RU" sz="2000" b="1" dirty="0" smtClean="0">
              <a:solidFill>
                <a:srgbClr val="00B0F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9.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Исправляя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ошибки, критикуйте поступки и действия, а не самого ребенка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00B0F0"/>
                </a:solidFill>
              </a:rPr>
              <a:t>10. Давайте ребенку настоящую </a:t>
            </a:r>
            <a:r>
              <a:rPr lang="ru-RU" sz="2000" b="1" dirty="0" smtClean="0">
                <a:solidFill>
                  <a:srgbClr val="00B0F0"/>
                </a:solidFill>
              </a:rPr>
              <a:t>ответственность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smtClean="0">
                <a:solidFill>
                  <a:srgbClr val="00B0F0"/>
                </a:solidFill>
              </a:rPr>
              <a:t>(обязанности по дому).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11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. Показывайте и говорите детям, что вы их любите. </a:t>
            </a:r>
            <a:endParaRPr lang="ru-RU" sz="20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00B0F0"/>
                </a:solidFill>
              </a:rPr>
              <a:t>12. </a:t>
            </a:r>
            <a:r>
              <a:rPr lang="ru-RU" sz="2000" b="1" dirty="0" smtClean="0">
                <a:solidFill>
                  <a:srgbClr val="00B0F0"/>
                </a:solidFill>
              </a:rPr>
              <a:t>Научите </a:t>
            </a:r>
            <a:r>
              <a:rPr lang="ru-RU" sz="2000" b="1" dirty="0">
                <a:solidFill>
                  <a:srgbClr val="00B0F0"/>
                </a:solidFill>
              </a:rPr>
              <a:t>ребенка противостоять давлению сверстников.</a:t>
            </a:r>
            <a:endParaRPr lang="ru-RU" sz="2000" b="1" dirty="0" smtClean="0">
              <a:solidFill>
                <a:srgbClr val="00B0F0"/>
              </a:solidFill>
            </a:endParaRPr>
          </a:p>
          <a:p>
            <a:pPr marL="514350" indent="-514350">
              <a:lnSpc>
                <a:spcPct val="100000"/>
              </a:lnSpc>
              <a:buAutoNum type="arabicPeriod" startAt="4"/>
            </a:pP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00886"/>
            <a:ext cx="1017242" cy="64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6577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7923" y="876380"/>
            <a:ext cx="11355976" cy="182509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/>
              <a:t/>
            </a:r>
            <a:br>
              <a:rPr lang="ru-RU" sz="2400" b="1" i="1" dirty="0"/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27969" y="3896562"/>
            <a:ext cx="11150355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lnSpc>
                <a:spcPct val="100000"/>
              </a:lnSpc>
            </a:pP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Одной из результативных форм профилактического воздействия на детей является совместный просмотр видеофильмов профилактического характера с обсуждением проблемы.</a:t>
            </a:r>
          </a:p>
          <a:p>
            <a:pPr algn="ctr">
              <a:lnSpc>
                <a:spcPct val="100000"/>
              </a:lnSpc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2800" dirty="0">
                <a:solidFill>
                  <a:schemeClr val="accent5">
                    <a:lumMod val="75000"/>
                  </a:schemeClr>
                </a:solidFill>
              </a:rPr>
              <a:t>Для совместного просмотра родителей с детьми мы рекомендуем ролики и видеофильмы общероссийской общественной организации «Общее дело». Обязательно после просмотра обсудите данные видео с ребенком.</a:t>
            </a:r>
            <a:endParaRPr lang="ru-RU" sz="2800" i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047" y="252615"/>
            <a:ext cx="742773" cy="6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4383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7923" y="876380"/>
            <a:ext cx="11355976" cy="1825096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Что предпринять если возникли подозрения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b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что ребенок стал употреблять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психоактивных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вещества или наркотики?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b="1" i="1" dirty="0"/>
              <a:t/>
            </a:r>
            <a:br>
              <a:rPr lang="ru-RU" sz="2400" b="1" i="1" dirty="0"/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62975" y="5624002"/>
            <a:ext cx="11150355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- будьте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открыты для общения с подростком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rgbClr val="0070C0"/>
                </a:solidFill>
              </a:rPr>
              <a:t>- откровенно</a:t>
            </a:r>
            <a:r>
              <a:rPr lang="ru-RU" sz="2800" dirty="0">
                <a:solidFill>
                  <a:srgbClr val="0070C0"/>
                </a:solidFill>
              </a:rPr>
              <a:t>, доверительно поговорите с подростком о своих опасениях, подозрениях</a:t>
            </a:r>
            <a:r>
              <a:rPr lang="ru-RU" sz="2800" dirty="0" smtClean="0">
                <a:solidFill>
                  <a:srgbClr val="0070C0"/>
                </a:solidFill>
              </a:rPr>
              <a:t>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- будьте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аккуратны и тактичны. Необоснованные обвинения в употреблении психоактивных веществ могут нанести психологическую травму подростку и привести к противоположным эффектам, </a:t>
            </a: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вы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можете потерять доверие и связь с ребенком;</a:t>
            </a:r>
          </a:p>
          <a:p>
            <a:pPr>
              <a:lnSpc>
                <a:spcPct val="100000"/>
              </a:lnSpc>
            </a:pP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2795" y="785094"/>
            <a:ext cx="742773" cy="6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4892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976544" y="3429000"/>
            <a:ext cx="11082291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</a:rPr>
              <a:t>сохраняйте </a:t>
            </a:r>
            <a:r>
              <a:rPr lang="ru-RU" sz="2800" dirty="0">
                <a:solidFill>
                  <a:srgbClr val="0070C0"/>
                </a:solidFill>
              </a:rPr>
              <a:t>уважение к личности при любых обстоятельствах, позволяйте подростку озвучивать даже ошибочные утверждения. </a:t>
            </a:r>
            <a:r>
              <a:rPr lang="ru-RU" sz="2800" dirty="0" smtClean="0">
                <a:solidFill>
                  <a:srgbClr val="0070C0"/>
                </a:solidFill>
              </a:rPr>
              <a:t>Это </a:t>
            </a:r>
            <a:r>
              <a:rPr lang="ru-RU" sz="2800" dirty="0">
                <a:solidFill>
                  <a:srgbClr val="0070C0"/>
                </a:solidFill>
              </a:rPr>
              <a:t>даст Вам возможность лучше понять ситуацию и адекватно на нее реагировать</a:t>
            </a:r>
            <a:r>
              <a:rPr lang="ru-RU" sz="2800" dirty="0" smtClean="0">
                <a:solidFill>
                  <a:srgbClr val="0070C0"/>
                </a:solidFill>
              </a:rPr>
              <a:t>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не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критикуйте, не обвиняйте его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</a:rPr>
              <a:t>выскажите </a:t>
            </a:r>
            <a:r>
              <a:rPr lang="ru-RU" sz="2800" dirty="0">
                <a:solidFill>
                  <a:srgbClr val="0070C0"/>
                </a:solidFill>
              </a:rPr>
              <a:t>собственное мнение относительно сложившейся ситуации</a:t>
            </a:r>
            <a:r>
              <a:rPr lang="ru-RU" sz="2800" dirty="0" smtClean="0">
                <a:solidFill>
                  <a:srgbClr val="0070C0"/>
                </a:solidFill>
              </a:rPr>
              <a:t>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118" y="243556"/>
            <a:ext cx="914399" cy="76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4724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834502" y="4843599"/>
            <a:ext cx="11756993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- сохраняйте доброжелательность и искренность в    </a:t>
            </a:r>
          </a:p>
          <a:p>
            <a:pPr>
              <a:lnSpc>
                <a:spcPct val="100000"/>
              </a:lnSpc>
            </a:pP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вашем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общении;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</a:rPr>
              <a:t>предложите </a:t>
            </a:r>
            <a:r>
              <a:rPr lang="ru-RU" sz="2800" dirty="0">
                <a:solidFill>
                  <a:srgbClr val="0070C0"/>
                </a:solidFill>
              </a:rPr>
              <a:t>помощь (договоритесь со </a:t>
            </a:r>
            <a:r>
              <a:rPr lang="ru-RU" sz="2800" dirty="0" smtClean="0">
                <a:solidFill>
                  <a:srgbClr val="0070C0"/>
                </a:solidFill>
              </a:rPr>
              <a:t>    </a:t>
            </a: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rgbClr val="0070C0"/>
                </a:solidFill>
              </a:rPr>
              <a:t>специалистами</a:t>
            </a:r>
            <a:r>
              <a:rPr lang="ru-RU" sz="2800" dirty="0">
                <a:solidFill>
                  <a:srgbClr val="0070C0"/>
                </a:solidFill>
              </a:rPr>
              <a:t>: врачами, психологами о консультации, </a:t>
            </a:r>
            <a:r>
              <a:rPr lang="ru-RU" sz="2800" dirty="0" smtClean="0">
                <a:solidFill>
                  <a:srgbClr val="0070C0"/>
                </a:solidFill>
              </a:rPr>
              <a:t>обратитесь в службу телефон </a:t>
            </a:r>
            <a:r>
              <a:rPr lang="ru-RU" sz="2800" dirty="0">
                <a:solidFill>
                  <a:srgbClr val="0070C0"/>
                </a:solidFill>
              </a:rPr>
              <a:t>доверия</a:t>
            </a:r>
            <a:r>
              <a:rPr lang="ru-RU" sz="2800" dirty="0" smtClean="0">
                <a:solidFill>
                  <a:srgbClr val="0070C0"/>
                </a:solidFill>
              </a:rPr>
              <a:t>);</a:t>
            </a: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- в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случае развития острых состояний у подростка (в результате употребления психоактивных веществ) обратитесь за медицинской помощью, вызовите бригаду скорой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медицинской помощи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. </a:t>
            </a:r>
          </a:p>
          <a:p>
            <a:pPr>
              <a:lnSpc>
                <a:spcPct val="100000"/>
              </a:lnSpc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 smtClean="0">
              <a:solidFill>
                <a:srgbClr val="0070C0"/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118" y="243556"/>
            <a:ext cx="914399" cy="76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3715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35131" y="3656951"/>
            <a:ext cx="11531923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rgbClr val="0070C0"/>
                </a:solidFill>
              </a:rPr>
              <a:t>Уважаемые </a:t>
            </a:r>
            <a:r>
              <a:rPr lang="ru-RU" sz="2800" dirty="0" smtClean="0">
                <a:solidFill>
                  <a:srgbClr val="0070C0"/>
                </a:solidFill>
              </a:rPr>
              <a:t>родители!</a:t>
            </a:r>
          </a:p>
          <a:p>
            <a:pPr algn="ctr">
              <a:lnSpc>
                <a:spcPct val="100000"/>
              </a:lnSpc>
            </a:pPr>
            <a:endParaRPr lang="ru-RU" sz="2800" dirty="0" smtClean="0">
              <a:solidFill>
                <a:srgbClr val="0070C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>
                <a:solidFill>
                  <a:srgbClr val="0070C0"/>
                </a:solidFill>
              </a:rPr>
              <a:t>поймите, что наказание – это неправильная реакция, она не </a:t>
            </a:r>
            <a:r>
              <a:rPr lang="ru-RU" sz="2800" dirty="0" smtClean="0">
                <a:solidFill>
                  <a:srgbClr val="0070C0"/>
                </a:solidFill>
              </a:rPr>
              <a:t>приносит </a:t>
            </a:r>
            <a:r>
              <a:rPr lang="ru-RU" sz="2800" dirty="0">
                <a:solidFill>
                  <a:srgbClr val="0070C0"/>
                </a:solidFill>
              </a:rPr>
              <a:t>эффективного результата, 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только эмоциональное принятие, доверие, уважение, предоставлении возможности реализации самостоятельного активного поведения, соблюдение договорённостей и ответственность за свои действия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влияет на благоприятный эмоциональный климат в семье.</a:t>
            </a: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118" y="243556"/>
            <a:ext cx="914399" cy="76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6123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900531" y="3334734"/>
            <a:ext cx="10857815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 Позиция одобрения, как правило приводит, к тому что ребенок становиться доверчивым по отношению к родителям и обращается к ним за советом и помощью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 algn="ctr">
              <a:lnSpc>
                <a:spcPct val="100000"/>
              </a:lnSpc>
            </a:pPr>
            <a:endParaRPr lang="ru-RU" sz="2800" dirty="0">
              <a:solidFill>
                <a:srgbClr val="0070C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rgbClr val="0070C0"/>
                </a:solidFill>
              </a:rPr>
              <a:t>Желаем Вам удачи на сложном пути воспитания гармоничной и целеустремлённой личности, свободной от патологических зависимостей.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118" y="243556"/>
            <a:ext cx="914399" cy="76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0186975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189</TotalTime>
  <Words>225</Words>
  <Application>Microsoft Office PowerPoint</Application>
  <PresentationFormat>Произвольный</PresentationFormat>
  <Paragraphs>85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След самолета</vt:lpstr>
      <vt:lpstr>Уважаемые родители!  Здоровье Ваших детей изначально является Вашей зоной ответственности.   Ценности, установки и цели прежде всего закладываются в семье.   Ответственное отношение к собственному здоровью у ребенка формируете Вы – своим собственным примером и теми знаниями, которые  Вы вкладываете в ребенка! </vt:lpstr>
      <vt:lpstr>Слайд 2</vt:lpstr>
      <vt:lpstr>Слайд 3</vt:lpstr>
      <vt:lpstr>Задача родителя объяснить подростку, что основная черта взрослого человека – ответственность за собственные поступки, за свою жизнь, в том числе и за здоровье.   Никто не хочет попасть в зависимость от потребления химических веществ. Только взрослый человек отвечает за свой выбор, прежде чем сделать какой-то шаг, он все взвешивает   Умение самостоятельно принимать решения, не поддаваясь давлению других людей и оценивание своих поступков и их последствия — это путь к истинному взрослению.  </vt:lpstr>
      <vt:lpstr>Рекомендации психолога для родителей:    </vt:lpstr>
      <vt:lpstr>   </vt:lpstr>
      <vt:lpstr> Что предпринять если возникли подозрения,  что ребенок стал употреблять  психоактивных вещества или наркотики?    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Уважаемый родители!  Здоровье Ваших детей изначально является Вашей зоной ответственности.  Ценности, установки и цели прежде всего закладываться в семье.  Ответственное отношение к собственному здоровью у ребенка формируете Вы – своим собственным примером и теми знаниями, которые Вы вкладываете в ребенка!</dc:title>
  <dc:creator>Зайкова Регина Рашитовна</dc:creator>
  <cp:lastModifiedBy>Татьяна</cp:lastModifiedBy>
  <cp:revision>27</cp:revision>
  <cp:lastPrinted>2019-08-05T09:21:25Z</cp:lastPrinted>
  <dcterms:created xsi:type="dcterms:W3CDTF">2019-08-01T08:33:13Z</dcterms:created>
  <dcterms:modified xsi:type="dcterms:W3CDTF">2022-12-26T10:32:22Z</dcterms:modified>
</cp:coreProperties>
</file>